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B88"/>
    <a:srgbClr val="7086A4"/>
    <a:srgbClr val="7D7465"/>
    <a:srgbClr val="2C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0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438C-D48C-4D04-8D7F-736304637E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8189-B228-468A-A227-E4F1A66F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20917"/>
          <a:stretch/>
        </p:blipFill>
        <p:spPr>
          <a:xfrm>
            <a:off x="0" y="0"/>
            <a:ext cx="121878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57891"/>
            <a:ext cx="3039762" cy="400110"/>
          </a:xfrm>
          <a:prstGeom prst="rect">
            <a:avLst/>
          </a:prstGeom>
          <a:solidFill>
            <a:schemeClr val="accent4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Jacopo Bassano; wikiart.org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4224"/>
            <a:ext cx="36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Genesis 8.1-9.17</a:t>
            </a:r>
          </a:p>
        </p:txBody>
      </p:sp>
    </p:spTree>
    <p:extLst>
      <p:ext uri="{BB962C8B-B14F-4D97-AF65-F5344CB8AC3E}">
        <p14:creationId xmlns:p14="http://schemas.microsoft.com/office/powerpoint/2010/main" val="16857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26255" cy="68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960D8-69B8-4C55-8008-0E82E5C88E55}"/>
              </a:ext>
            </a:extLst>
          </p:cNvPr>
          <p:cNvGrpSpPr/>
          <p:nvPr/>
        </p:nvGrpSpPr>
        <p:grpSpPr>
          <a:xfrm>
            <a:off x="0" y="174678"/>
            <a:ext cx="9144000" cy="6683322"/>
            <a:chOff x="1524000" y="0"/>
            <a:chExt cx="9144000" cy="66833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668332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 rot="1340329">
              <a:off x="7010834" y="2790392"/>
              <a:ext cx="1839191" cy="2275609"/>
            </a:xfrm>
            <a:prstGeom prst="ellipse">
              <a:avLst/>
            </a:prstGeom>
            <a:noFill/>
            <a:ln w="952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62898" y="1828801"/>
              <a:ext cx="1396314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Bulgaria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6509" y="910282"/>
              <a:ext cx="1461942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Romania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9212" y="271273"/>
              <a:ext cx="1379838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Ukraine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7515" y="570632"/>
              <a:ext cx="1194487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Russia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8451" y="4205417"/>
              <a:ext cx="1245474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Turkey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5275" y="5664513"/>
              <a:ext cx="992111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Syria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7515" y="2290466"/>
              <a:ext cx="1453430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Georgia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24551" y="5377627"/>
              <a:ext cx="819665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Iran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33185" y="5839292"/>
              <a:ext cx="867582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Iraq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62934" y="3262155"/>
              <a:ext cx="1441621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Armenia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04555" y="2622393"/>
              <a:ext cx="1763445" cy="523220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Azerbaijan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6457890"/>
            <a:ext cx="25050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treehouse-maps.com</a:t>
            </a:r>
          </a:p>
        </p:txBody>
      </p:sp>
    </p:spTree>
    <p:extLst>
      <p:ext uri="{BB962C8B-B14F-4D97-AF65-F5344CB8AC3E}">
        <p14:creationId xmlns:p14="http://schemas.microsoft.com/office/powerpoint/2010/main" val="23277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r="-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Andrei </a:t>
            </a:r>
            <a:r>
              <a:rPr lang="en-US" sz="2000" dirty="0" err="1">
                <a:solidFill>
                  <a:schemeClr val="bg1"/>
                </a:solidFill>
              </a:rPr>
              <a:t>Ryabushkin</a:t>
            </a:r>
            <a:r>
              <a:rPr lang="en-US" sz="2000" dirty="0">
                <a:solidFill>
                  <a:schemeClr val="bg1"/>
                </a:solidFill>
              </a:rPr>
              <a:t>; Russian Museum, St Petersburg, Russia; wikiart.org</a:t>
            </a:r>
          </a:p>
        </p:txBody>
      </p:sp>
    </p:spTree>
    <p:extLst>
      <p:ext uri="{BB962C8B-B14F-4D97-AF65-F5344CB8AC3E}">
        <p14:creationId xmlns:p14="http://schemas.microsoft.com/office/powerpoint/2010/main" val="19072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23125" r="-51" b="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3209925" cy="400110"/>
          </a:xfrm>
          <a:prstGeom prst="rect">
            <a:avLst/>
          </a:prstGeom>
          <a:solidFill>
            <a:srgbClr val="2C44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Ivan </a:t>
            </a:r>
            <a:r>
              <a:rPr lang="en-US" sz="2000" dirty="0" err="1">
                <a:solidFill>
                  <a:schemeClr val="bg1"/>
                </a:solidFill>
              </a:rPr>
              <a:t>Arvazovsky</a:t>
            </a:r>
            <a:r>
              <a:rPr lang="en-US" sz="2000" dirty="0">
                <a:solidFill>
                  <a:schemeClr val="bg1"/>
                </a:solidFill>
              </a:rPr>
              <a:t>; wikiart.org</a:t>
            </a:r>
          </a:p>
        </p:txBody>
      </p:sp>
    </p:spTree>
    <p:extLst>
      <p:ext uri="{BB962C8B-B14F-4D97-AF65-F5344CB8AC3E}">
        <p14:creationId xmlns:p14="http://schemas.microsoft.com/office/powerpoint/2010/main" val="1387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80"/>
            <a:ext cx="5337544" cy="689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7544" y="5534561"/>
            <a:ext cx="380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Philippe-Jacques de </a:t>
            </a:r>
            <a:r>
              <a:rPr lang="en-US" sz="2000" dirty="0" err="1">
                <a:solidFill>
                  <a:schemeClr val="bg1"/>
                </a:solidFill>
              </a:rPr>
              <a:t>Loutherbourg</a:t>
            </a:r>
            <a:r>
              <a:rPr lang="en-US" sz="2000" dirty="0">
                <a:solidFill>
                  <a:schemeClr val="bg1"/>
                </a:solidFill>
              </a:rPr>
              <a:t> &amp; John Hall; Macklin Bible;</a:t>
            </a:r>
          </a:p>
          <a:p>
            <a:r>
              <a:rPr lang="en-US" sz="2000" dirty="0">
                <a:solidFill>
                  <a:schemeClr val="bg1"/>
                </a:solidFill>
              </a:rPr>
              <a:t>Jean and Alexander Heard Library;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Nashville; from Vanderbilt.edu</a:t>
            </a:r>
          </a:p>
        </p:txBody>
      </p:sp>
    </p:spTree>
    <p:extLst>
      <p:ext uri="{BB962C8B-B14F-4D97-AF65-F5344CB8AC3E}">
        <p14:creationId xmlns:p14="http://schemas.microsoft.com/office/powerpoint/2010/main" val="18260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419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1954" y="3543300"/>
            <a:ext cx="615553" cy="33147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Charles Schulz</a:t>
            </a:r>
          </a:p>
        </p:txBody>
      </p:sp>
    </p:spTree>
    <p:extLst>
      <p:ext uri="{BB962C8B-B14F-4D97-AF65-F5344CB8AC3E}">
        <p14:creationId xmlns:p14="http://schemas.microsoft.com/office/powerpoint/2010/main" val="1332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Leviticus 17.10-11 NET: “…I will set my face against that person who eats the blood, and I will cut him off from the midst of his people, for the life of every living thing is in the blood. So I myself have assigned it to you on the altar to make atonement for your lives, for the blood makes atonement by means of the life.”</a:t>
            </a:r>
          </a:p>
        </p:txBody>
      </p:sp>
    </p:spTree>
    <p:extLst>
      <p:ext uri="{BB962C8B-B14F-4D97-AF65-F5344CB8AC3E}">
        <p14:creationId xmlns:p14="http://schemas.microsoft.com/office/powerpoint/2010/main" val="10027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3400" dirty="0">
                <a:solidFill>
                  <a:srgbClr val="FFFF00"/>
                </a:solidFill>
              </a:rPr>
              <a:t>Acts 15.19-20 NET:  “I conclude that we should not cause extra difficulty for those among the Gentiles who are turning to God, but that we should write them a letter telling them to abstain from things defiled by idols and from sexual immorality and from what has been strangled and from blood.”</a:t>
            </a:r>
          </a:p>
        </p:txBody>
      </p:sp>
    </p:spTree>
    <p:extLst>
      <p:ext uri="{BB962C8B-B14F-4D97-AF65-F5344CB8AC3E}">
        <p14:creationId xmlns:p14="http://schemas.microsoft.com/office/powerpoint/2010/main" val="30574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194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21</cp:revision>
  <dcterms:created xsi:type="dcterms:W3CDTF">2015-10-29T19:26:18Z</dcterms:created>
  <dcterms:modified xsi:type="dcterms:W3CDTF">2020-09-28T22:51:24Z</dcterms:modified>
</cp:coreProperties>
</file>